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310" r:id="rId4"/>
    <p:sldId id="260" r:id="rId5"/>
    <p:sldId id="261" r:id="rId6"/>
    <p:sldId id="262" r:id="rId7"/>
    <p:sldId id="263" r:id="rId8"/>
    <p:sldId id="264" r:id="rId9"/>
    <p:sldId id="311" r:id="rId10"/>
    <p:sldId id="312" r:id="rId11"/>
    <p:sldId id="306" r:id="rId12"/>
    <p:sldId id="266" r:id="rId13"/>
    <p:sldId id="302" r:id="rId14"/>
    <p:sldId id="287" r:id="rId15"/>
    <p:sldId id="288" r:id="rId16"/>
    <p:sldId id="267" r:id="rId17"/>
    <p:sldId id="313" r:id="rId18"/>
    <p:sldId id="314" r:id="rId19"/>
    <p:sldId id="317" r:id="rId20"/>
    <p:sldId id="290" r:id="rId21"/>
    <p:sldId id="291" r:id="rId22"/>
    <p:sldId id="292" r:id="rId23"/>
    <p:sldId id="293" r:id="rId24"/>
    <p:sldId id="296" r:id="rId25"/>
    <p:sldId id="295" r:id="rId26"/>
    <p:sldId id="294" r:id="rId27"/>
    <p:sldId id="315" r:id="rId28"/>
    <p:sldId id="270" r:id="rId29"/>
    <p:sldId id="309" r:id="rId30"/>
    <p:sldId id="269" r:id="rId31"/>
    <p:sldId id="305" r:id="rId32"/>
    <p:sldId id="316" r:id="rId33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>
        <p:scale>
          <a:sx n="110" d="100"/>
          <a:sy n="110" d="100"/>
        </p:scale>
        <p:origin x="-1698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1CB50-38BA-41E8-A067-7358A6B0B9A2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B5EA-6710-44C8-856A-BB4F20ABC3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1CB50-38BA-41E8-A067-7358A6B0B9A2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B5EA-6710-44C8-856A-BB4F20ABC3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1CB50-38BA-41E8-A067-7358A6B0B9A2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B5EA-6710-44C8-856A-BB4F20ABC3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1CB50-38BA-41E8-A067-7358A6B0B9A2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B5EA-6710-44C8-856A-BB4F20ABC3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1CB50-38BA-41E8-A067-7358A6B0B9A2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B5EA-6710-44C8-856A-BB4F20ABC3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1CB50-38BA-41E8-A067-7358A6B0B9A2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B5EA-6710-44C8-856A-BB4F20ABC3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1CB50-38BA-41E8-A067-7358A6B0B9A2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B5EA-6710-44C8-856A-BB4F20ABC3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1CB50-38BA-41E8-A067-7358A6B0B9A2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B5EA-6710-44C8-856A-BB4F20ABC3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1CB50-38BA-41E8-A067-7358A6B0B9A2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B5EA-6710-44C8-856A-BB4F20ABC3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1CB50-38BA-41E8-A067-7358A6B0B9A2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B5EA-6710-44C8-856A-BB4F20ABC3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1CB50-38BA-41E8-A067-7358A6B0B9A2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B5EA-6710-44C8-856A-BB4F20ABC3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1CB50-38BA-41E8-A067-7358A6B0B9A2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3B5EA-6710-44C8-856A-BB4F20ABC3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630" t="23337" r="26852" b="20696"/>
          <a:stretch>
            <a:fillRect/>
          </a:stretch>
        </p:blipFill>
        <p:spPr bwMode="auto">
          <a:xfrm>
            <a:off x="533400" y="533400"/>
            <a:ext cx="8077200" cy="545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the </a:t>
            </a:r>
            <a:r>
              <a:rPr lang="en-US" dirty="0" smtClean="0"/>
              <a:t>Programs-2014</a:t>
            </a:r>
            <a:endParaRPr lang="en-US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746" t="21887" r="15275" b="12452"/>
          <a:stretch>
            <a:fillRect/>
          </a:stretch>
        </p:blipFill>
        <p:spPr bwMode="auto">
          <a:xfrm>
            <a:off x="381000" y="1548063"/>
            <a:ext cx="8382000" cy="4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2" cstate="print"/>
          <a:srcRect l="12963" t="3086" r="12731" b="2675"/>
          <a:stretch>
            <a:fillRect/>
          </a:stretch>
        </p:blipFill>
        <p:spPr bwMode="auto">
          <a:xfrm>
            <a:off x="228600" y="152400"/>
            <a:ext cx="8534399" cy="597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21875" t="16461" r="32292" b="135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5393" t="2881" r="13079" b="3498"/>
          <a:stretch>
            <a:fillRect/>
          </a:stretch>
        </p:blipFill>
        <p:spPr bwMode="auto">
          <a:xfrm>
            <a:off x="533400" y="609600"/>
            <a:ext cx="815340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Spice up your Shakes</a:t>
            </a:r>
            <a:endParaRPr lang="en-US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694" t="10102" r="35268" b="7401"/>
          <a:stretch>
            <a:fillRect/>
          </a:stretch>
        </p:blipFill>
        <p:spPr bwMode="auto">
          <a:xfrm>
            <a:off x="1905000" y="914400"/>
            <a:ext cx="5791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Spice up your Shakes</a:t>
            </a:r>
            <a:endParaRPr lang="en-US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693" t="10102" r="36321" b="7401"/>
          <a:stretch>
            <a:fillRect/>
          </a:stretch>
        </p:blipFill>
        <p:spPr bwMode="auto">
          <a:xfrm>
            <a:off x="1676400" y="1173079"/>
            <a:ext cx="5715000" cy="522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Shaklee 180 Turnaround 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15-416_2015_OppPres_p47.jpg"/>
          <p:cNvPicPr/>
          <p:nvPr/>
        </p:nvPicPr>
        <p:blipFill>
          <a:blip r:embed="rId2" cstate="print"/>
          <a:srcRect l="29395" t="25708"/>
          <a:stretch>
            <a:fillRect/>
          </a:stretch>
        </p:blipFill>
        <p:spPr bwMode="auto">
          <a:xfrm>
            <a:off x="457200" y="1219200"/>
            <a:ext cx="8367712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1691" r="25000" b="17404"/>
          <a:stretch>
            <a:fillRect/>
          </a:stretch>
        </p:blipFill>
        <p:spPr bwMode="auto">
          <a:xfrm>
            <a:off x="685800" y="381000"/>
            <a:ext cx="7924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7903" t="13469" r="18432" b="10768"/>
          <a:stretch>
            <a:fillRect/>
          </a:stretch>
        </p:blipFill>
        <p:spPr bwMode="auto">
          <a:xfrm>
            <a:off x="457200" y="192741"/>
            <a:ext cx="8305800" cy="6284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Need to Know</a:t>
            </a:r>
            <a:endParaRPr lang="en-US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630" t="10102" r="21589" b="19002"/>
          <a:stretch>
            <a:fillRect/>
          </a:stretch>
        </p:blipFill>
        <p:spPr bwMode="auto">
          <a:xfrm>
            <a:off x="124691" y="1371600"/>
            <a:ext cx="870481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Day at a Glance</a:t>
            </a:r>
            <a:endParaRPr lang="en-US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746" t="20203" r="38425" b="6896"/>
          <a:stretch>
            <a:fillRect/>
          </a:stretch>
        </p:blipFill>
        <p:spPr bwMode="auto">
          <a:xfrm>
            <a:off x="1219200" y="1077686"/>
            <a:ext cx="6477000" cy="53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4160" r="25926" b="16581"/>
          <a:stretch>
            <a:fillRect/>
          </a:stretch>
        </p:blipFill>
        <p:spPr bwMode="auto">
          <a:xfrm>
            <a:off x="609600" y="457199"/>
            <a:ext cx="8153400" cy="575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746" t="20203" r="16328" b="19186"/>
          <a:stretch>
            <a:fillRect/>
          </a:stretch>
        </p:blipFill>
        <p:spPr bwMode="auto">
          <a:xfrm>
            <a:off x="304800" y="228600"/>
            <a:ext cx="838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746" t="15153" r="19484" b="20870"/>
          <a:stretch>
            <a:fillRect/>
          </a:stretch>
        </p:blipFill>
        <p:spPr bwMode="auto">
          <a:xfrm>
            <a:off x="304800" y="228600"/>
            <a:ext cx="8458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307" t="16836" r="15819" b="23317"/>
          <a:stretch>
            <a:fillRect/>
          </a:stretch>
        </p:blipFill>
        <p:spPr bwMode="auto">
          <a:xfrm>
            <a:off x="261257" y="152400"/>
            <a:ext cx="842554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798" t="16837" r="24746" b="24237"/>
          <a:stretch>
            <a:fillRect/>
          </a:stretch>
        </p:blipFill>
        <p:spPr bwMode="auto">
          <a:xfrm>
            <a:off x="304800" y="228600"/>
            <a:ext cx="8382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484" t="15153" r="20537" b="36022"/>
          <a:stretch>
            <a:fillRect/>
          </a:stretch>
        </p:blipFill>
        <p:spPr bwMode="auto">
          <a:xfrm>
            <a:off x="304800" y="152400"/>
            <a:ext cx="8382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Water Intake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Lots of water is required daily </a:t>
            </a:r>
            <a:r>
              <a:rPr lang="en-US" dirty="0" smtClean="0"/>
              <a:t>but to know what you specifically need is the following formula: Take your weight divided by two divided by eight equals how many eight ounce glasses of water you should have daily.</a:t>
            </a:r>
          </a:p>
          <a:p>
            <a:pPr>
              <a:buNone/>
            </a:pPr>
            <a:r>
              <a:rPr lang="en-US" dirty="0" smtClean="0"/>
              <a:t>Example: 200 / 2 / 8 = 12.5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i="1" dirty="0" smtClean="0"/>
              <a:t>For every 8 oz serving of caffeine add two glasses of water.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798" t="16836" r="15275" b="10768"/>
          <a:stretch>
            <a:fillRect/>
          </a:stretch>
        </p:blipFill>
        <p:spPr bwMode="auto">
          <a:xfrm>
            <a:off x="338470" y="228600"/>
            <a:ext cx="857693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381000" y="784600"/>
            <a:ext cx="8382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Shaklee 180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exercise/ tips/ my personal testimony/ comparison of other companies to Shaklee 180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Here are some tips from </a:t>
            </a:r>
            <a:r>
              <a:rPr kumimoji="0" lang="en-US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Harley Pasternak-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Fitness trainer on how to succeed and maintain a healthy weight for the rest of your life!  He presented the following with the research and statistics behind each statement. 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Eat 3 meals and 2 snacks a day, all having protein and fiber in them 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(that is why the Shaklee 180 smoothies, meal bars, and snack bars are so wonderful --- and yummy!!)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WEAR a pedometer!  Your goal every day is 10,000 steps.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Get at least 7 hours of sleep per night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 Don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 sit for more than 2 hours a day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5) Do 15 minutes of weight resistance exercising every day: sit ups, sweeping the floor, raking, etc. 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have tried to incorporate all of these into my daily regimen, and it really does make you lose weight consistently, even when you hit a plateau!  It also helps you maintain your healthy weight.  </a:t>
            </a: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Heidi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CA" b="1" dirty="0">
                <a:solidFill>
                  <a:srgbClr val="FF0000"/>
                </a:solidFill>
              </a:rPr>
              <a:t> </a:t>
            </a:r>
            <a:r>
              <a:rPr lang="en-CA" b="1" dirty="0" smtClean="0">
                <a:solidFill>
                  <a:srgbClr val="FF0000"/>
                </a:solidFill>
              </a:rPr>
              <a:t> </a:t>
            </a:r>
            <a:r>
              <a:rPr lang="en-CA" sz="2000" b="1" dirty="0" smtClean="0">
                <a:solidFill>
                  <a:srgbClr val="FF0000"/>
                </a:solidFill>
              </a:rPr>
              <a:t>Shaklee 180 ... </a:t>
            </a:r>
            <a:r>
              <a:rPr lang="en-CA" sz="2000" dirty="0" smtClean="0">
                <a:solidFill>
                  <a:srgbClr val="FF0000"/>
                </a:solidFill>
              </a:rPr>
              <a:t>Take your shape in a whole new direction 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CA" sz="2200" dirty="0">
                <a:solidFill>
                  <a:srgbClr val="FF0000"/>
                </a:solidFill>
              </a:rPr>
              <a:t>Common Challenges that interfere with successful weight loss … the root problems must be addressed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>
            <a:noAutofit/>
          </a:bodyPr>
          <a:lstStyle/>
          <a:p>
            <a:pPr lvl="0"/>
            <a:r>
              <a:rPr lang="en-CA" sz="1000" b="1" u="sng" dirty="0" smtClean="0"/>
              <a:t>Hormonal </a:t>
            </a:r>
            <a:r>
              <a:rPr lang="en-CA" sz="1000" b="1" u="sng" dirty="0"/>
              <a:t>Imbalances</a:t>
            </a:r>
            <a:r>
              <a:rPr lang="en-CA" sz="1000" u="sng" dirty="0"/>
              <a:t>:</a:t>
            </a:r>
            <a:r>
              <a:rPr lang="en-CA" sz="1000" dirty="0"/>
              <a:t>  </a:t>
            </a:r>
            <a:endParaRPr lang="en-US" sz="1000" dirty="0"/>
          </a:p>
          <a:p>
            <a:pPr lvl="1"/>
            <a:r>
              <a:rPr lang="en-CA" sz="1000" dirty="0"/>
              <a:t>add additional GLA, Vitamin E, and B Complex to your program</a:t>
            </a:r>
            <a:endParaRPr lang="en-US" sz="1000" dirty="0"/>
          </a:p>
          <a:p>
            <a:pPr lvl="1"/>
            <a:r>
              <a:rPr lang="en-CA" sz="1000" dirty="0"/>
              <a:t>use natural </a:t>
            </a:r>
            <a:r>
              <a:rPr lang="en-CA" sz="1000" dirty="0" err="1"/>
              <a:t>bioidentical</a:t>
            </a:r>
            <a:r>
              <a:rPr lang="en-CA" sz="1000" dirty="0"/>
              <a:t> hormone therapy appropriately</a:t>
            </a:r>
            <a:endParaRPr lang="en-US" sz="1000" dirty="0"/>
          </a:p>
          <a:p>
            <a:r>
              <a:rPr lang="en-CA" sz="1000" dirty="0"/>
              <a:t> </a:t>
            </a:r>
            <a:r>
              <a:rPr lang="en-CA" sz="1000" b="1" u="sng" dirty="0" smtClean="0"/>
              <a:t>Sluggish </a:t>
            </a:r>
            <a:r>
              <a:rPr lang="en-CA" sz="1000" b="1" u="sng" dirty="0"/>
              <a:t>Bowels</a:t>
            </a:r>
            <a:r>
              <a:rPr lang="en-CA" sz="1000" u="sng" dirty="0"/>
              <a:t>:</a:t>
            </a:r>
            <a:endParaRPr lang="en-US" sz="1000" dirty="0"/>
          </a:p>
          <a:p>
            <a:pPr lvl="1"/>
            <a:r>
              <a:rPr lang="en-CA" sz="1000" dirty="0"/>
              <a:t>Increase water &amp; fiber</a:t>
            </a:r>
            <a:endParaRPr lang="en-US" sz="1000" dirty="0"/>
          </a:p>
          <a:p>
            <a:pPr lvl="1"/>
            <a:r>
              <a:rPr lang="en-CA" sz="1000" dirty="0"/>
              <a:t>Use Herb Lax </a:t>
            </a:r>
            <a:endParaRPr lang="en-US" sz="1000" dirty="0"/>
          </a:p>
          <a:p>
            <a:pPr lvl="1"/>
            <a:r>
              <a:rPr lang="en-CA" sz="1000" dirty="0"/>
              <a:t>Additional VitalMag may be needed by some</a:t>
            </a:r>
            <a:endParaRPr lang="en-US" sz="1000" dirty="0"/>
          </a:p>
          <a:p>
            <a:r>
              <a:rPr lang="en-CA" sz="1000" b="1" dirty="0"/>
              <a:t> </a:t>
            </a:r>
            <a:r>
              <a:rPr lang="en-CA" sz="1000" b="1" u="sng" dirty="0" smtClean="0"/>
              <a:t>Abundance </a:t>
            </a:r>
            <a:r>
              <a:rPr lang="en-CA" sz="1000" b="1" u="sng" dirty="0"/>
              <a:t>of Adipose Tissue</a:t>
            </a:r>
            <a:r>
              <a:rPr lang="en-CA" sz="1000" u="sng" dirty="0"/>
              <a:t>:</a:t>
            </a:r>
            <a:endParaRPr lang="en-US" sz="1000" dirty="0"/>
          </a:p>
          <a:p>
            <a:pPr lvl="1"/>
            <a:r>
              <a:rPr lang="en-CA" sz="1000" dirty="0"/>
              <a:t>Add Lecithin &amp; B Complex to your program</a:t>
            </a:r>
            <a:endParaRPr lang="en-US" sz="1000" dirty="0"/>
          </a:p>
          <a:p>
            <a:pPr lvl="0"/>
            <a:r>
              <a:rPr lang="en-CA" sz="1000" b="1" u="sng" dirty="0" smtClean="0"/>
              <a:t>Cholesterol </a:t>
            </a:r>
            <a:r>
              <a:rPr lang="en-CA" sz="1000" b="1" u="sng" dirty="0"/>
              <a:t>Drugs:</a:t>
            </a:r>
            <a:endParaRPr lang="en-US" sz="1000" b="1" dirty="0"/>
          </a:p>
          <a:p>
            <a:pPr lvl="1"/>
            <a:r>
              <a:rPr lang="en-CA" sz="1000" dirty="0"/>
              <a:t>Statin Drugs stop the formation of CoenzymeQ10 in the liver which is fuels each cell and increases your metabolism (the body’s ability to burn fat).  Supplement with CoenzymeQ10.</a:t>
            </a:r>
            <a:endParaRPr lang="en-US" sz="1000" dirty="0"/>
          </a:p>
          <a:p>
            <a:pPr lvl="1"/>
            <a:r>
              <a:rPr lang="en-CA" sz="1000" dirty="0"/>
              <a:t>Choose a drug-free approach to reducing cholesterol, including Cholesterol Regulation Complex and Fibre</a:t>
            </a:r>
            <a:endParaRPr lang="en-US" sz="1000" dirty="0"/>
          </a:p>
          <a:p>
            <a:pPr lvl="0"/>
            <a:r>
              <a:rPr lang="en-CA" sz="1000" b="1" u="sng" dirty="0" smtClean="0"/>
              <a:t>Congested </a:t>
            </a:r>
            <a:r>
              <a:rPr lang="en-CA" sz="1000" b="1" u="sng" dirty="0"/>
              <a:t>Liver</a:t>
            </a:r>
            <a:r>
              <a:rPr lang="en-CA" sz="1000" u="sng" dirty="0"/>
              <a:t>:</a:t>
            </a:r>
            <a:endParaRPr lang="en-US" sz="1000" dirty="0"/>
          </a:p>
          <a:p>
            <a:pPr lvl="1"/>
            <a:r>
              <a:rPr lang="en-CA" sz="1000" dirty="0"/>
              <a:t>A dirty liver will slow up the metabolism.  (A sluggish liver is caused by … a sluggish bowel, lack of detoxification, a fatty liver, poor nutrition, and exposure to pollution &amp; toxins) Add Liver DTX to your program</a:t>
            </a:r>
            <a:endParaRPr lang="en-US" sz="1000" dirty="0"/>
          </a:p>
          <a:p>
            <a:pPr lvl="1"/>
            <a:r>
              <a:rPr lang="en-CA" sz="1000" dirty="0"/>
              <a:t>Do a liver cleanse twice a year (spring &amp; fall).</a:t>
            </a:r>
            <a:endParaRPr lang="en-US" sz="1000" dirty="0"/>
          </a:p>
          <a:p>
            <a:pPr lvl="0"/>
            <a:r>
              <a:rPr lang="en-CA" sz="1000" b="1" u="sng" dirty="0" smtClean="0"/>
              <a:t>Sluggish </a:t>
            </a:r>
            <a:r>
              <a:rPr lang="en-CA" sz="1000" b="1" u="sng" dirty="0"/>
              <a:t>Thyroid</a:t>
            </a:r>
            <a:r>
              <a:rPr lang="en-CA" sz="1000" u="sng" dirty="0"/>
              <a:t>:</a:t>
            </a:r>
            <a:endParaRPr lang="en-US" sz="1000" dirty="0"/>
          </a:p>
          <a:p>
            <a:pPr lvl="1"/>
            <a:r>
              <a:rPr lang="en-CA" sz="1000" dirty="0"/>
              <a:t>Add Vitamin C, B Complex &amp; Zinc to your program.  Consider Shaklee Energy Chews</a:t>
            </a:r>
            <a:endParaRPr lang="en-US" sz="1000" dirty="0"/>
          </a:p>
          <a:p>
            <a:pPr lvl="1"/>
            <a:r>
              <a:rPr lang="en-CA" sz="1000" dirty="0"/>
              <a:t>In some situations, a natural Thyroid Glandular is appropriate.    </a:t>
            </a:r>
            <a:endParaRPr lang="en-US" sz="1000" dirty="0"/>
          </a:p>
          <a:p>
            <a:pPr lvl="0"/>
            <a:r>
              <a:rPr lang="en-CA" sz="1000" b="1" u="sng" dirty="0" smtClean="0"/>
              <a:t>Kidney </a:t>
            </a:r>
            <a:r>
              <a:rPr lang="en-CA" sz="1000" b="1" u="sng" dirty="0"/>
              <a:t>Problems</a:t>
            </a:r>
            <a:r>
              <a:rPr lang="en-CA" sz="1000" u="sng" dirty="0"/>
              <a:t>:</a:t>
            </a:r>
            <a:endParaRPr lang="en-US" sz="1000" dirty="0"/>
          </a:p>
          <a:p>
            <a:pPr lvl="1"/>
            <a:r>
              <a:rPr lang="en-CA" sz="1000" dirty="0"/>
              <a:t>Add Alfalfa to your program (1 for every 10 pounds of body weight).</a:t>
            </a:r>
            <a:endParaRPr lang="en-US" sz="1000" dirty="0"/>
          </a:p>
          <a:p>
            <a:pPr lvl="1"/>
            <a:r>
              <a:rPr lang="en-CA" sz="1000" dirty="0"/>
              <a:t>Drink adequate water daily</a:t>
            </a:r>
            <a:endParaRPr lang="en-US" sz="1000" dirty="0"/>
          </a:p>
          <a:p>
            <a:pPr lvl="1"/>
            <a:r>
              <a:rPr lang="en-CA" sz="1000" dirty="0"/>
              <a:t>Do a kidney flush (contact your Shaklee Distributor for details)</a:t>
            </a:r>
            <a:endParaRPr lang="en-US" sz="1000" dirty="0"/>
          </a:p>
          <a:p>
            <a:pPr lvl="0"/>
            <a:r>
              <a:rPr lang="en-CA" sz="1000" b="1" u="sng" dirty="0" smtClean="0"/>
              <a:t>Candida</a:t>
            </a:r>
            <a:r>
              <a:rPr lang="en-CA" sz="1000" b="1" u="sng" dirty="0"/>
              <a:t>:</a:t>
            </a:r>
            <a:endParaRPr lang="en-US" sz="1000" b="1" dirty="0"/>
          </a:p>
          <a:p>
            <a:pPr lvl="1"/>
            <a:r>
              <a:rPr lang="en-CA" sz="1000" dirty="0"/>
              <a:t>Do a Candida Flush.  (contact your Shaklee Distributor for details)</a:t>
            </a:r>
            <a:endParaRPr lang="en-US" sz="1000" dirty="0"/>
          </a:p>
          <a:p>
            <a:pPr lvl="1"/>
            <a:r>
              <a:rPr lang="en-CA" sz="1000" dirty="0"/>
              <a:t>Use Optiflora and Garlic on a daily basis.</a:t>
            </a:r>
            <a:endParaRPr lang="en-US" sz="1000" dirty="0"/>
          </a:p>
          <a:p>
            <a:pPr>
              <a:buNone/>
            </a:pP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4160" r="24074" b="16581"/>
          <a:stretch>
            <a:fillRect/>
          </a:stretch>
        </p:blipFill>
        <p:spPr bwMode="auto">
          <a:xfrm>
            <a:off x="533400" y="533400"/>
            <a:ext cx="8153400" cy="553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75" t="13469" r="24237" b="5717"/>
          <a:stretch>
            <a:fillRect/>
          </a:stretch>
        </p:blipFill>
        <p:spPr bwMode="auto">
          <a:xfrm>
            <a:off x="304800" y="0"/>
            <a:ext cx="823118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26" t="22514" r="25000" b="24811"/>
          <a:stretch>
            <a:fillRect/>
          </a:stretch>
        </p:blipFill>
        <p:spPr bwMode="auto">
          <a:xfrm>
            <a:off x="838200" y="457200"/>
            <a:ext cx="7950994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941" t="10102" r="20537" b="5717"/>
          <a:stretch>
            <a:fillRect/>
          </a:stretch>
        </p:blipFill>
        <p:spPr bwMode="auto">
          <a:xfrm>
            <a:off x="177528" y="228601"/>
            <a:ext cx="8461496" cy="633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Roadblocks to Weight Loss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30787" t="23663" r="16782" b="9465"/>
          <a:stretch>
            <a:fillRect/>
          </a:stretch>
        </p:blipFill>
        <p:spPr bwMode="auto">
          <a:xfrm>
            <a:off x="1371600" y="1600200"/>
            <a:ext cx="630858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7452" r="25000" b="18227"/>
          <a:stretch>
            <a:fillRect/>
          </a:stretch>
        </p:blipFill>
        <p:spPr bwMode="auto">
          <a:xfrm>
            <a:off x="609600" y="533399"/>
            <a:ext cx="8153400" cy="548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4160" r="25926" b="21519"/>
          <a:stretch>
            <a:fillRect/>
          </a:stretch>
        </p:blipFill>
        <p:spPr bwMode="auto">
          <a:xfrm>
            <a:off x="838200" y="609600"/>
            <a:ext cx="7620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3337" r="25926" b="15758"/>
          <a:stretch>
            <a:fillRect/>
          </a:stretch>
        </p:blipFill>
        <p:spPr bwMode="auto">
          <a:xfrm>
            <a:off x="838200" y="457200"/>
            <a:ext cx="7772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000" t="23337" r="25926" b="15758"/>
          <a:stretch>
            <a:fillRect/>
          </a:stretch>
        </p:blipFill>
        <p:spPr bwMode="auto">
          <a:xfrm>
            <a:off x="609600" y="533400"/>
            <a:ext cx="7924800" cy="553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5806" r="25000" b="13289"/>
          <a:stretch>
            <a:fillRect/>
          </a:stretch>
        </p:blipFill>
        <p:spPr bwMode="auto">
          <a:xfrm>
            <a:off x="685800" y="381000"/>
            <a:ext cx="8001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Science Behind </a:t>
            </a:r>
            <a:r>
              <a:rPr lang="en-US" b="1" dirty="0" smtClean="0"/>
              <a:t>Shaklee 180 Shakes</a:t>
            </a:r>
            <a:endParaRPr lang="en-US" b="1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066" t="37040" r="24746" b="7401"/>
          <a:stretch>
            <a:fillRect/>
          </a:stretch>
        </p:blipFill>
        <p:spPr bwMode="auto">
          <a:xfrm>
            <a:off x="304800" y="1524000"/>
            <a:ext cx="859212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6&quot;&gt;&lt;property id=&quot;20148&quot; value=&quot;5&quot;/&gt;&lt;property id=&quot;20300&quot; value=&quot;Slide 2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15&quot;&gt;&lt;property id=&quot;20148&quot; value=&quot;5&quot;/&gt;&lt;property id=&quot;20300&quot; value=&quot;Slide 14 - &amp;quot;Spice up your Shakes&amp;quot;&quot;/&gt;&lt;property id=&quot;20307&quot; value=&quot;287&quot;/&gt;&lt;/object&gt;&lt;object type=&quot;3&quot; unique_id=&quot;10016&quot;&gt;&lt;property id=&quot;20148&quot; value=&quot;5&quot;/&gt;&lt;property id=&quot;20300&quot; value=&quot;Slide 15 - &amp;quot;Spice up your Shakes&amp;quot;&quot;/&gt;&lt;property id=&quot;20307&quot; value=&quot;288&quot;/&gt;&lt;/object&gt;&lt;object type=&quot;3&quot; unique_id=&quot;10019&quot;&gt;&lt;property id=&quot;20148&quot; value=&quot;5&quot;/&gt;&lt;property id=&quot;20300&quot; value=&quot;Slide 16 - &amp;quot;Shaklee 180 Turnaround Kit&amp;quot;&quot;/&gt;&lt;property id=&quot;20307&quot; value=&quot;267&quot;/&gt;&lt;/object&gt;&lt;object type=&quot;3&quot; unique_id=&quot;10022&quot;&gt;&lt;property id=&quot;20148&quot; value=&quot;5&quot;/&gt;&lt;property id=&quot;20300&quot; value=&quot;Slide 20&quot;/&gt;&lt;property id=&quot;20307&quot; value=&quot;290&quot;/&gt;&lt;/object&gt;&lt;object type=&quot;3&quot; unique_id=&quot;10023&quot;&gt;&lt;property id=&quot;20148&quot; value=&quot;5&quot;/&gt;&lt;property id=&quot;20300&quot; value=&quot;Slide 21&quot;/&gt;&lt;property id=&quot;20307&quot; value=&quot;291&quot;/&gt;&lt;/object&gt;&lt;object type=&quot;3&quot; unique_id=&quot;10024&quot;&gt;&lt;property id=&quot;20148&quot; value=&quot;5&quot;/&gt;&lt;property id=&quot;20300&quot; value=&quot;Slide 22&quot;/&gt;&lt;property id=&quot;20307&quot; value=&quot;292&quot;/&gt;&lt;/object&gt;&lt;object type=&quot;3&quot; unique_id=&quot;10025&quot;&gt;&lt;property id=&quot;20148&quot; value=&quot;5&quot;/&gt;&lt;property id=&quot;20300&quot; value=&quot;Slide 23&quot;/&gt;&lt;property id=&quot;20307&quot; value=&quot;293&quot;/&gt;&lt;/object&gt;&lt;object type=&quot;3&quot; unique_id=&quot;10026&quot;&gt;&lt;property id=&quot;20148&quot; value=&quot;5&quot;/&gt;&lt;property id=&quot;20300&quot; value=&quot;Slide 24&quot;/&gt;&lt;property id=&quot;20307&quot; value=&quot;296&quot;/&gt;&lt;/object&gt;&lt;object type=&quot;3&quot; unique_id=&quot;10027&quot;&gt;&lt;property id=&quot;20148&quot; value=&quot;5&quot;/&gt;&lt;property id=&quot;20300&quot; value=&quot;Slide 25 - &amp;quot;Daily Water Intake&amp;quot;&quot;/&gt;&lt;property id=&quot;20307&quot; value=&quot;295&quot;/&gt;&lt;/object&gt;&lt;object type=&quot;3&quot; unique_id=&quot;10028&quot;&gt;&lt;property id=&quot;20148&quot; value=&quot;5&quot;/&gt;&lt;property id=&quot;20300&quot; value=&quot;Slide 26&quot;/&gt;&lt;property id=&quot;20307&quot; value=&quot;294&quot;/&gt;&lt;/object&gt;&lt;object type=&quot;3&quot; unique_id=&quot;10041&quot;&gt;&lt;property id=&quot;20148&quot; value=&quot;5&quot;/&gt;&lt;property id=&quot;20300&quot; value=&quot;Slide 28 - &amp;quot;&amp;#x0D;&amp;#x0A;  Shaklee 180 ... Take your shape in a whole new direction &amp;#x0D;&amp;#x0A;Common Challenges that interfere with successful weig&quot;/&gt;&lt;property id=&quot;20307&quot; value=&quot;270&quot;/&gt;&lt;/object&gt;&lt;object type=&quot;3&quot; unique_id=&quot;10042&quot;&gt;&lt;property id=&quot;20148&quot; value=&quot;5&quot;/&gt;&lt;property id=&quot;20300&quot; value=&quot;Slide 30&quot;/&gt;&lt;property id=&quot;20307&quot; value=&quot;269&quot;/&gt;&lt;/object&gt;&lt;object type=&quot;3&quot; unique_id=&quot;10330&quot;&gt;&lt;property id=&quot;20148&quot; value=&quot;5&quot;/&gt;&lt;property id=&quot;20300&quot; value=&quot;Slide 13&quot;/&gt;&lt;property id=&quot;20307&quot; value=&quot;302&quot;/&gt;&lt;/object&gt;&lt;object type=&quot;3&quot; unique_id=&quot;10676&quot;&gt;&lt;property id=&quot;20148&quot; value=&quot;5&quot;/&gt;&lt;property id=&quot;20300&quot; value=&quot;Slide 31&quot;/&gt;&lt;property id=&quot;20307&quot; value=&quot;305&quot;/&gt;&lt;/object&gt;&lt;object type=&quot;3&quot; unique_id=&quot;11187&quot;&gt;&lt;property id=&quot;20148&quot; value=&quot;5&quot;/&gt;&lt;property id=&quot;20300&quot; value=&quot;Slide 3&quot;/&gt;&lt;property id=&quot;20307&quot; value=&quot;310&quot;/&gt;&lt;/object&gt;&lt;object type=&quot;3&quot; unique_id=&quot;11188&quot;&gt;&lt;property id=&quot;20148&quot; value=&quot;5&quot;/&gt;&lt;property id=&quot;20300&quot; value=&quot;Slide 9 - &amp;quot;Science Behind Shaklee 180 Shakes&amp;quot;&quot;/&gt;&lt;property id=&quot;20307&quot; value=&quot;311&quot;/&gt;&lt;/object&gt;&lt;object type=&quot;3&quot; unique_id=&quot;11189&quot;&gt;&lt;property id=&quot;20148&quot; value=&quot;5&quot;/&gt;&lt;property id=&quot;20300&quot; value=&quot;Slide 10 - &amp;quot;Compare the Programs-2014&amp;quot;&quot;/&gt;&lt;property id=&quot;20307&quot; value=&quot;312&quot;/&gt;&lt;/object&gt;&lt;object type=&quot;3&quot; unique_id=&quot;11190&quot;&gt;&lt;property id=&quot;20148&quot; value=&quot;5&quot;/&gt;&lt;property id=&quot;20300&quot; value=&quot;Slide 11&quot;/&gt;&lt;property id=&quot;20307&quot; value=&quot;306&quot;/&gt;&lt;/object&gt;&lt;object type=&quot;3&quot; unique_id=&quot;11191&quot;&gt;&lt;property id=&quot;20148&quot; value=&quot;5&quot;/&gt;&lt;property id=&quot;20300&quot; value=&quot;Slide 17&quot;/&gt;&lt;property id=&quot;20307&quot; value=&quot;313&quot;/&gt;&lt;/object&gt;&lt;object type=&quot;3&quot; unique_id=&quot;11192&quot;&gt;&lt;property id=&quot;20148&quot; value=&quot;5&quot;/&gt;&lt;property id=&quot;20300&quot; value=&quot;Slide 18 - &amp;quot;What you Need to Know&amp;quot;&quot;/&gt;&lt;property id=&quot;20307&quot; value=&quot;314&quot;/&gt;&lt;/object&gt;&lt;object type=&quot;3&quot; unique_id=&quot;11193&quot;&gt;&lt;property id=&quot;20148&quot; value=&quot;5&quot;/&gt;&lt;property id=&quot;20300&quot; value=&quot;Slide 19 - &amp;quot;Your Day at a Glance&amp;quot;&quot;/&gt;&lt;property id=&quot;20307&quot; value=&quot;317&quot;/&gt;&lt;/object&gt;&lt;object type=&quot;3&quot; unique_id=&quot;11194&quot;&gt;&lt;property id=&quot;20148&quot; value=&quot;5&quot;/&gt;&lt;property id=&quot;20300&quot; value=&quot;Slide 27&quot;/&gt;&lt;property id=&quot;20307&quot; value=&quot;315&quot;/&gt;&lt;/object&gt;&lt;object type=&quot;3&quot; unique_id=&quot;11195&quot;&gt;&lt;property id=&quot;20148&quot; value=&quot;5&quot;/&gt;&lt;property id=&quot;20300&quot; value=&quot;Slide 29&quot;/&gt;&lt;property id=&quot;20307&quot; value=&quot;309&quot;/&gt;&lt;/object&gt;&lt;object type=&quot;3&quot; unique_id=&quot;11196&quot;&gt;&lt;property id=&quot;20148&quot; value=&quot;5&quot;/&gt;&lt;property id=&quot;20300&quot; value=&quot;Slide 32 - &amp;quot;Roadblocks to Weight Loss&amp;quot;&quot;/&gt;&lt;property id=&quot;20307&quot; value=&quot;31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316</Words>
  <Application>Microsoft Office PowerPoint</Application>
  <PresentationFormat>On-screen Show (4:3)</PresentationFormat>
  <Paragraphs>47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Science Behind Shaklee 180 Shakes</vt:lpstr>
      <vt:lpstr>Compare the Programs-2014</vt:lpstr>
      <vt:lpstr>Slide 11</vt:lpstr>
      <vt:lpstr>Slide 12</vt:lpstr>
      <vt:lpstr>Slide 13</vt:lpstr>
      <vt:lpstr>Spice up your Shakes</vt:lpstr>
      <vt:lpstr>Spice up your Shakes</vt:lpstr>
      <vt:lpstr>Shaklee 180 Turnaround Kit</vt:lpstr>
      <vt:lpstr>Slide 17</vt:lpstr>
      <vt:lpstr>What you Need to Know</vt:lpstr>
      <vt:lpstr>Your Day at a Glance</vt:lpstr>
      <vt:lpstr>Slide 20</vt:lpstr>
      <vt:lpstr>Slide 21</vt:lpstr>
      <vt:lpstr>Slide 22</vt:lpstr>
      <vt:lpstr>Slide 23</vt:lpstr>
      <vt:lpstr>Slide 24</vt:lpstr>
      <vt:lpstr>Daily Water Intake</vt:lpstr>
      <vt:lpstr>Slide 26</vt:lpstr>
      <vt:lpstr>Slide 27</vt:lpstr>
      <vt:lpstr>   Shaklee 180 ... Take your shape in a whole new direction  Common Challenges that interfere with successful weight loss … the root problems must be addressed </vt:lpstr>
      <vt:lpstr>Slide 29</vt:lpstr>
      <vt:lpstr>Slide 30</vt:lpstr>
      <vt:lpstr>Slide 31</vt:lpstr>
      <vt:lpstr>Roadblocks to Weight Loss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DaveandHeidi</dc:creator>
  <cp:lastModifiedBy>DaveandHeidi</cp:lastModifiedBy>
  <cp:revision>8</cp:revision>
  <dcterms:created xsi:type="dcterms:W3CDTF">2015-09-25T13:18:21Z</dcterms:created>
  <dcterms:modified xsi:type="dcterms:W3CDTF">2016-03-23T01:33:22Z</dcterms:modified>
</cp:coreProperties>
</file>